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87" r:id="rId4"/>
    <p:sldId id="257" r:id="rId5"/>
    <p:sldId id="258" r:id="rId6"/>
    <p:sldId id="293" r:id="rId7"/>
    <p:sldId id="288" r:id="rId8"/>
    <p:sldId id="289" r:id="rId9"/>
    <p:sldId id="290" r:id="rId10"/>
    <p:sldId id="261" r:id="rId11"/>
    <p:sldId id="267" r:id="rId12"/>
    <p:sldId id="268" r:id="rId13"/>
    <p:sldId id="291" r:id="rId14"/>
    <p:sldId id="292" r:id="rId15"/>
    <p:sldId id="262" r:id="rId16"/>
    <p:sldId id="264" r:id="rId17"/>
    <p:sldId id="269" r:id="rId18"/>
    <p:sldId id="270" r:id="rId19"/>
    <p:sldId id="286" r:id="rId20"/>
    <p:sldId id="271" r:id="rId21"/>
    <p:sldId id="263" r:id="rId22"/>
    <p:sldId id="276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1CFDD-1B8B-4494-BAAD-88A3BDB595D9}" v="20" dt="2025-01-04T21:58:13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13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5B07-DEDB-CAAE-3149-343D025C3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70354-9F55-7C7B-14BF-DCB8BE6B5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9FBC4-32A6-AAF1-2FB3-C3F253A5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C011-BBD8-4FF4-A818-927A035679FA}" type="datetimeFigureOut">
              <a:rPr lang="en-GB" smtClean="0"/>
              <a:t>07/01/2025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C5655-6257-E00E-5D0A-0ECCA9857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378BB-1033-A1EF-FDCE-3B0E7363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7591-A380-410C-83A0-5466E1BCC0E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3350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D777-6C5C-F3A3-2974-0F395FCBF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BB3E29-FF3B-A8EE-3735-F0627B2D8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3F80D-F57E-2D49-E870-6F4F5AA25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C011-BBD8-4FF4-A818-927A035679FA}" type="datetimeFigureOut">
              <a:rPr lang="en-GB" smtClean="0"/>
              <a:t>07/01/2025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929CC-8C35-A0CF-7C6A-D19F1FDBA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3A60A-2A15-53DF-66A4-74F2EE26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7591-A380-410C-83A0-5466E1BCC0E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6044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7B6842-5959-5312-3BC2-EBF522CCC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5B5BD-05CC-BC33-BAE5-62B3F5F67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DD4EB-05EE-A32E-AD71-50A19151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C011-BBD8-4FF4-A818-927A035679FA}" type="datetimeFigureOut">
              <a:rPr lang="en-GB" smtClean="0"/>
              <a:t>07/01/2025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471B0-B562-A309-1E24-80487D7AB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780D6-902F-8184-1FB3-FC555AF0E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7591-A380-410C-83A0-5466E1BCC0E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41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6F2C8-90FE-B473-D63C-660FB994A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047101-6904-F7E5-4828-1FA111888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2F08E-9062-5940-D73C-880C62B97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0DCD9-E85C-479A-8B78-69747D63E47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4C2F7-826A-2E11-17D1-5B0292D24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5A5D3-C626-74E8-7F1E-25034CFFA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F6D3-15D6-478D-9EF4-180B98D7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61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32AFA-C17D-4A8E-3125-936B6C8CC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48DDA-3925-1B98-2C6A-345FC2A97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CB2EB-B62E-3F3A-A96B-0EC7491C7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0DCD9-E85C-479A-8B78-69747D63E47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EE93D-1BCF-8056-AC27-39E62A49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48638-08C2-C19C-0DE3-FA56730A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F6D3-15D6-478D-9EF4-180B98D7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36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25F6-2441-55ED-6568-54F9ABF2F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6173D-682A-1483-806B-7BF4B7D2F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A3D46-B0A8-A155-528E-CE72E8D4F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0DCD9-E85C-479A-8B78-69747D63E47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410E8-E8C3-F66F-0C23-84E94E87F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0226B-BB0B-8BB7-65A8-93F1B8D29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F6D3-15D6-478D-9EF4-180B98D7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51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2C5B-F341-0F44-79C8-24302A0A7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1D63F-603E-8671-8717-604E587FEF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A56EA-1077-A35B-53EE-F1948CE36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E2032-1AB7-B2EB-061E-44F7BC408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0DCD9-E85C-479A-8B78-69747D63E47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47706-5434-ACDA-7AE8-8C769FBF3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AB29B-8F7A-F2FF-5432-4468DBE55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F6D3-15D6-478D-9EF4-180B98D7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88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5537-2AFF-005E-4C9F-3197C396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0686C-0427-8108-2C8C-A79F640FF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71C02-21A2-E552-6A8D-485407889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D9BF34-6B6C-1472-53CC-C21BF9D3F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1942B6-1D18-D550-1AC9-D8AB4022D6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BE51CA-2D00-F29E-CD8A-94CC40E8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0DCD9-E85C-479A-8B78-69747D63E47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8BB3E-CF53-2E6E-3C3A-1970CEEFB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F39B5E-B9C1-4E26-9160-38C57A05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F6D3-15D6-478D-9EF4-180B98D7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10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E7120-7783-697C-7D11-556A9145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6AA4B-B665-9EC3-1CCC-038219A79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0DCD9-E85C-479A-8B78-69747D63E47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F2D0B-5A17-CB84-E03D-E61225EE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F57C0-F313-24F2-E302-4FD4825B8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F6D3-15D6-478D-9EF4-180B98D7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77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50AFED-A50D-DAC3-FFEA-95F1FFFF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0DCD9-E85C-479A-8B78-69747D63E47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5A324-6412-422E-ACBA-5F43557BD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E4C35-832E-0FF0-3490-432F7E92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F6D3-15D6-478D-9EF4-180B98D7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34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ADFF-BEDD-E8EC-8FE5-3E2F75729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D134-344D-6BD1-200C-DFC496FE8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A5DF8-8E36-3869-2B28-30FF5A8C2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E03C3-C895-EA6F-CAC7-A6D07D30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0DCD9-E85C-479A-8B78-69747D63E47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68C9D5-994E-17DF-9DC4-A23F885F9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D06CC3-5AA8-0B24-E90F-2C9B759E6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F6D3-15D6-478D-9EF4-180B98D7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2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59D5-D748-ECBC-F4AC-F2B6B019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E4B06-1989-A50F-31FB-716287BA5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68C18-5011-F7FB-8C97-96C87DABF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C011-BBD8-4FF4-A818-927A035679FA}" type="datetimeFigureOut">
              <a:rPr lang="en-GB" smtClean="0"/>
              <a:t>07/01/2025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11C9C-ECA6-57BB-41E5-CE5D47CD4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B86D4-DC1D-8D17-2B6B-E885E099A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7591-A380-410C-83A0-5466E1BCC0E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300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A7F42-32DE-5F9E-D351-3B19D0B6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7A652B-F3CF-3E93-3950-A74771D8DE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5C8F0-A6F2-530E-F88F-BF26E62A5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ADC7B-3D81-E832-DF77-998C57502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0DCD9-E85C-479A-8B78-69747D63E47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93373-C024-F3E3-74ED-263EEDFF4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26409-2638-2456-5DB7-819DB334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F6D3-15D6-478D-9EF4-180B98D7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29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0283-667E-03C5-9B4D-3BB7919A9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C6832E-183D-58A6-CDB3-693C479DD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40620-96B7-8FF2-4A27-D6DF48FCD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0DCD9-E85C-479A-8B78-69747D63E47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98FDF-8324-160C-EF7D-31179798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78D07-C2A5-FE9F-C6D0-0B93D20AE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F6D3-15D6-478D-9EF4-180B98D7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2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54E814-DE49-6A13-E564-9B99A5A02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41D1A2-2A54-CBE1-EFB9-6093E09A9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C6B57-D7B9-6486-A95D-DFF8B4C0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0DCD9-E85C-479A-8B78-69747D63E47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3B428-6EEE-7291-B926-91B5A7276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A8E82-831F-09FA-BE09-47F3623AB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FF6D3-15D6-478D-9EF4-180B98D7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8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E48E6-EF94-9597-24B2-7DA839886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101F5-EB54-C4B2-B56F-FEB677D2F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0A416-9B52-6957-3BDF-C2ECB711B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C011-BBD8-4FF4-A818-927A035679FA}" type="datetimeFigureOut">
              <a:rPr lang="en-GB" smtClean="0"/>
              <a:t>07/01/2025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A010F-F00A-F0F3-641F-40D86D97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B68CA-0CEF-FF59-472E-225C31276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7591-A380-410C-83A0-5466E1BCC0E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30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C383B-F2C7-6DAC-BD31-F05CCE1B9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86FA3-7A44-9480-060E-CAE0F26B7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D474E-1D81-41DB-61FF-4EB0AB8FD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336D6-79A6-4F1E-8E72-C9651C5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C011-BBD8-4FF4-A818-927A035679FA}" type="datetimeFigureOut">
              <a:rPr lang="en-GB" smtClean="0"/>
              <a:t>07/01/2025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7960D-E0F8-C4B2-C6B3-99549E6D5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6714A-43AF-CE74-E6F4-2A9FA1360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7591-A380-410C-83A0-5466E1BCC0E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89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02EB-CA03-33BA-BE30-0137684D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5F1A1-B6AB-6D36-F61B-E41F02332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2BEF5D-1E05-3ECE-48D6-79196E3E8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619EC-25ED-6A1C-378D-FAB1FA7AD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65EC5F-D2B6-B0F7-9CEE-28651A474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AE0FD2-0ACD-0456-E675-2A4C17954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C011-BBD8-4FF4-A818-927A035679FA}" type="datetimeFigureOut">
              <a:rPr lang="en-GB" smtClean="0"/>
              <a:t>07/01/2025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AEA416-5F11-9E86-FD60-8330793A7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836BEC-1C4F-60EE-2196-F050E593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7591-A380-410C-83A0-5466E1BCC0E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717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D70D6-ACAF-E789-3CAA-F10C7E1C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02F1FD-547E-D021-39EB-802F72E22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C011-BBD8-4FF4-A818-927A035679FA}" type="datetimeFigureOut">
              <a:rPr lang="en-GB" smtClean="0"/>
              <a:t>07/01/2025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92538-1C88-9164-F5E1-335601E5D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43D46-742B-B56E-0559-750E7008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7591-A380-410C-83A0-5466E1BCC0E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4431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2253C-ED1F-4CA8-6861-2D6EB6D8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C011-BBD8-4FF4-A818-927A035679FA}" type="datetimeFigureOut">
              <a:rPr lang="en-GB" smtClean="0"/>
              <a:t>07/01/2025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F38DB-A82F-6055-5F1C-218E08C2D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E0B26-1446-55D4-5598-7DE493837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7591-A380-410C-83A0-5466E1BCC0E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3496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AC2F-5EED-D9B9-79C1-FB5420B45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8551F-EAC4-A241-4852-2DB0C41E6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23398-FB79-362E-F865-7C89167A0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3EEFE-F64D-4A87-709D-619461833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C011-BBD8-4FF4-A818-927A035679FA}" type="datetimeFigureOut">
              <a:rPr lang="en-GB" smtClean="0"/>
              <a:t>07/01/2025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776AF-7205-5D63-4442-4949D7C0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781C1-746F-3CC4-CC6D-99AC5263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7591-A380-410C-83A0-5466E1BCC0E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091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510C-CE66-EDE5-2D0E-684C9015C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43A5E8-2B8F-03D3-0203-2473176EAE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EE658-04E6-6BEF-B9DC-5F32A9815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740C7-2213-14CE-718C-DC739C5B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C011-BBD8-4FF4-A818-927A035679FA}" type="datetimeFigureOut">
              <a:rPr lang="en-GB" smtClean="0"/>
              <a:t>07/01/2025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3C7F2-79A5-A829-A18A-B6614AA0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D346C-42B4-00CB-05B7-EBBA6038F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7591-A380-410C-83A0-5466E1BCC0E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582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AA26A2-69BE-C5D2-841A-78EB30C1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0A7E6-3CD2-7431-BED0-4310D6032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434B9-9C8E-8F39-AB63-48540CAAC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E9C011-BBD8-4FF4-A818-927A035679FA}" type="datetimeFigureOut">
              <a:rPr lang="en-GB" smtClean="0"/>
              <a:t>07/01/2025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D494E-6049-2DAD-706C-BA3366568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D9172-3ABA-C9AB-6848-EFD16BF3A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947591-A380-410C-83A0-5466E1BCC0E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375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4FA4A0-F835-9193-7450-05DB4E714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43D6A-9336-C005-EF4A-CC28EAA8E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A5D57-B90B-D822-A7E3-30E74DDC1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0DCD9-E85C-479A-8B78-69747D63E47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1F85F-92A6-E771-814A-476FD26485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42EF0-31CE-3E60-7C8B-3B2D2DAD8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FF6D3-15D6-478D-9EF4-180B98D74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6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pt/photo/909172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pt/photo/909172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using sign language in front of laptop">
            <a:extLst>
              <a:ext uri="{FF2B5EF4-FFF2-40B4-BE49-F238E27FC236}">
                <a16:creationId xmlns:a16="http://schemas.microsoft.com/office/drawing/2014/main" id="{304F8D03-C316-9C95-C7A8-743FA2067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25841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1D978-9945-91B1-D744-92DD84E5A7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cs typeface="Times New Roman" panose="02020603050405020304" pitchFamily="18" charset="0"/>
              </a:rPr>
              <a:t>Sign Language </a:t>
            </a:r>
            <a:r>
              <a:rPr lang="en-GB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cs typeface="Times New Roman" panose="02020603050405020304" pitchFamily="18" charset="0"/>
              </a:rPr>
              <a:t>Gestures Recognition</a:t>
            </a:r>
            <a:r>
              <a:rPr 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endParaRPr lang="en-GB" sz="4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61D4D0-86B5-8AE9-382F-BBC6BE4D6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cs typeface="Times New Roman" panose="02020603050405020304" pitchFamily="18" charset="0"/>
              </a:rPr>
              <a:t>Year 2025</a:t>
            </a:r>
            <a:endParaRPr lang="en-GB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02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B29C5E-31F1-9CD2-C559-4FCCEB039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A23A14-2F15-ACA3-1E0C-0A5E5173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DC98A4-D6D7-B9AA-2A00-0B809FA1F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140" y="601645"/>
            <a:ext cx="5001343" cy="1581590"/>
          </a:xfrm>
        </p:spPr>
        <p:txBody>
          <a:bodyPr anchor="b">
            <a:noAutofit/>
          </a:bodyPr>
          <a:lstStyle/>
          <a:p>
            <a:r>
              <a:rPr lang="en-GB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Aptos" panose="020B0004020202020204" pitchFamily="34" charset="0"/>
                <a:cs typeface="Arial" panose="020B0604020202020204" pitchFamily="34" charset="0"/>
              </a:rPr>
              <a:t>Model Architecture</a:t>
            </a:r>
            <a:endParaRPr lang="en-GB" sz="5400" dirty="0">
              <a:latin typeface="Bell MT" panose="02020503060305020303" pitchFamily="18" charset="0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270783A7-AD8B-ADD1-EF05-E90151531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18B44-FD19-D956-EADE-767F8E7B0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40" y="3053019"/>
            <a:ext cx="6714909" cy="3320668"/>
          </a:xfrm>
        </p:spPr>
        <p:txBody>
          <a:bodyPr>
            <a:normAutofit/>
          </a:bodyPr>
          <a:lstStyle/>
          <a:p>
            <a:r>
              <a:rPr lang="en-GB" sz="2200" dirty="0">
                <a:latin typeface="Bell MT" panose="02020503060305020303" pitchFamily="18" charset="0"/>
              </a:rPr>
              <a:t>Fully Connected Layers: Map extracted features to class predictions.</a:t>
            </a:r>
          </a:p>
          <a:p>
            <a:r>
              <a:rPr lang="en-GB" sz="2200" dirty="0">
                <a:latin typeface="Bell MT" panose="02020503060305020303" pitchFamily="18" charset="0"/>
              </a:rPr>
              <a:t>Output Layer: Uses a </a:t>
            </a:r>
            <a:r>
              <a:rPr lang="en-GB" sz="2200" dirty="0" err="1">
                <a:latin typeface="Bell MT" panose="02020503060305020303" pitchFamily="18" charset="0"/>
              </a:rPr>
              <a:t>softmax</a:t>
            </a:r>
            <a:r>
              <a:rPr lang="en-GB" sz="2200" dirty="0">
                <a:latin typeface="Bell MT" panose="02020503060305020303" pitchFamily="18" charset="0"/>
              </a:rPr>
              <a:t> activation function to predict probabilities for 24 alphabet classes.</a:t>
            </a:r>
          </a:p>
          <a:p>
            <a:r>
              <a:rPr lang="en-GB" sz="2200" dirty="0">
                <a:latin typeface="Bell MT" panose="02020503060305020303" pitchFamily="18" charset="0"/>
              </a:rPr>
              <a:t>Regularization (dropout) and the Adam optimizer ensure robust performance, while cross-entropy loss guides training for accurate classification.</a:t>
            </a:r>
          </a:p>
        </p:txBody>
      </p:sp>
      <p:pic>
        <p:nvPicPr>
          <p:cNvPr id="5" name="Picture 4" descr="3D design of a city in white">
            <a:extLst>
              <a:ext uri="{FF2B5EF4-FFF2-40B4-BE49-F238E27FC236}">
                <a16:creationId xmlns:a16="http://schemas.microsoft.com/office/drawing/2014/main" id="{D27B4ED9-D54F-AED0-E005-04B3DF8C86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32" r="23145" b="-1"/>
          <a:stretch/>
        </p:blipFill>
        <p:spPr>
          <a:xfrm>
            <a:off x="7407188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5210266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65BBB-5E0D-4A13-45DA-271D69383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5" y="2699581"/>
            <a:ext cx="337856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Model Architecture</a:t>
            </a:r>
            <a:endParaRPr lang="en-US" sz="4000" kern="1200" dirty="0">
              <a:solidFill>
                <a:srgbClr val="FFFFFF"/>
              </a:solidFill>
              <a:latin typeface="Bell MT" panose="02020503060305020303" pitchFamily="18" charset="0"/>
            </a:endParaRPr>
          </a:p>
        </p:txBody>
      </p:sp>
      <p:pic>
        <p:nvPicPr>
          <p:cNvPr id="7" name="Content Placeholder 6" descr="A screenshot of a computer program">
            <a:extLst>
              <a:ext uri="{FF2B5EF4-FFF2-40B4-BE49-F238E27FC236}">
                <a16:creationId xmlns:a16="http://schemas.microsoft.com/office/drawing/2014/main" id="{C9974C0F-7A3C-853F-6C42-F096EDC0A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547733"/>
            <a:ext cx="7225748" cy="576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B4E26-D95C-AAC8-0336-EA364AE2A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19" y="429062"/>
            <a:ext cx="5610531" cy="1624520"/>
          </a:xfrm>
        </p:spPr>
        <p:txBody>
          <a:bodyPr anchor="ctr">
            <a:normAutofit/>
          </a:bodyPr>
          <a:lstStyle/>
          <a:p>
            <a:r>
              <a:rPr lang="en-GB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Hardware Components</a:t>
            </a:r>
            <a:endParaRPr lang="en-GB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90761-9C62-1FEF-C1A5-8598BCFBB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949" y="2324912"/>
            <a:ext cx="5744101" cy="3613149"/>
          </a:xfrm>
        </p:spPr>
        <p:txBody>
          <a:bodyPr anchor="ctr">
            <a:normAutofit/>
          </a:bodyPr>
          <a:lstStyle/>
          <a:p>
            <a:r>
              <a:rPr lang="en-GB" sz="2200" dirty="0">
                <a:latin typeface="Bell MT" panose="02020503060305020303" pitchFamily="18" charset="0"/>
              </a:rPr>
              <a:t>ESP-32 CAM Module: Captures hand gesture images, processes them in real time, and supports TensorFlow Lite for edge computing.</a:t>
            </a:r>
          </a:p>
          <a:p>
            <a:r>
              <a:rPr lang="en-GB" sz="2200" dirty="0">
                <a:latin typeface="Bell MT" panose="02020503060305020303" pitchFamily="18" charset="0"/>
              </a:rPr>
              <a:t>Power Supply: A rechargeable battery powers the hardware.</a:t>
            </a:r>
          </a:p>
          <a:p>
            <a:r>
              <a:rPr lang="en-GB" sz="2200" dirty="0">
                <a:latin typeface="Bell MT" panose="02020503060305020303" pitchFamily="18" charset="0"/>
              </a:rPr>
              <a:t>Display: A 16x2 LCD outputs recognized ASL letters, providing immediate feedback.</a:t>
            </a:r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139FC7A8-B62E-25F2-6F5C-04325297C5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4" r="30558" b="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74366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E0ED3-6409-3FA0-4FA9-2D2D93778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588" y="617920"/>
            <a:ext cx="4156512" cy="1708244"/>
          </a:xfrm>
        </p:spPr>
        <p:txBody>
          <a:bodyPr anchor="ctr">
            <a:normAutofit fontScale="90000"/>
          </a:bodyPr>
          <a:lstStyle/>
          <a:p>
            <a:r>
              <a:rPr lang="en-GB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Software Components</a:t>
            </a:r>
            <a:endParaRPr lang="en-GB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People checking a computer">
            <a:extLst>
              <a:ext uri="{FF2B5EF4-FFF2-40B4-BE49-F238E27FC236}">
                <a16:creationId xmlns:a16="http://schemas.microsoft.com/office/drawing/2014/main" id="{3921E272-FCE3-DEDA-92BD-DAAA36BB8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4" r="28991" b="-2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7B8C-4CEC-B736-BE2B-AF5C50371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08" y="2326164"/>
            <a:ext cx="4750521" cy="3769835"/>
          </a:xfrm>
        </p:spPr>
        <p:txBody>
          <a:bodyPr anchor="ctr">
            <a:normAutofit/>
          </a:bodyPr>
          <a:lstStyle/>
          <a:p>
            <a:r>
              <a:rPr lang="en-GB" sz="2200" dirty="0">
                <a:latin typeface="Bell MT" panose="02020503060305020303" pitchFamily="18" charset="0"/>
              </a:rPr>
              <a:t>TensorFlow Lite Model: A lightweight version of the trained CNN model for efficient inference on edge devices.</a:t>
            </a:r>
          </a:p>
          <a:p>
            <a:r>
              <a:rPr lang="en-GB" sz="2200" dirty="0">
                <a:latin typeface="Bell MT" panose="02020503060305020303" pitchFamily="18" charset="0"/>
              </a:rPr>
              <a:t>Model Conversion: The CNN model is converted to TensorFlow Lite format for compatibility with the ESP-32 CAM module.</a:t>
            </a:r>
          </a:p>
        </p:txBody>
      </p:sp>
    </p:spTree>
    <p:extLst>
      <p:ext uri="{BB962C8B-B14F-4D97-AF65-F5344CB8AC3E}">
        <p14:creationId xmlns:p14="http://schemas.microsoft.com/office/powerpoint/2010/main" val="2866160717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Stock exchange numbers">
            <a:extLst>
              <a:ext uri="{FF2B5EF4-FFF2-40B4-BE49-F238E27FC236}">
                <a16:creationId xmlns:a16="http://schemas.microsoft.com/office/drawing/2014/main" id="{0BEECAD4-06F7-7DAE-B15F-DA60FCD18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33" r="23298" b="745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01F9B-999C-013C-BAE1-D0EF58A93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Results </a:t>
            </a:r>
            <a:b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</a:b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072010"/>
      </p:ext>
    </p:extLst>
  </p:cSld>
  <p:clrMapOvr>
    <a:masterClrMapping/>
  </p:clrMapOvr>
  <p:transition spd="med">
    <p:cover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AC0AD-96DE-126E-55F2-2E0CB4DD5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Confusion Matrix </a:t>
            </a:r>
          </a:p>
        </p:txBody>
      </p:sp>
      <p:pic>
        <p:nvPicPr>
          <p:cNvPr id="7" name="Content Placeholder 6" descr="A graph of numbers in a row">
            <a:extLst>
              <a:ext uri="{FF2B5EF4-FFF2-40B4-BE49-F238E27FC236}">
                <a16:creationId xmlns:a16="http://schemas.microsoft.com/office/drawing/2014/main" id="{EE8C5C90-C556-AE03-C0DD-0841CA59D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18" y="467208"/>
            <a:ext cx="5568168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spd="slow">
        <p:zoom dir="in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A13D9-3103-490D-87F9-ECB1260D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Training Loss and Metrics </a:t>
            </a:r>
          </a:p>
        </p:txBody>
      </p:sp>
      <p:pic>
        <p:nvPicPr>
          <p:cNvPr id="6" name="Content Placeholder 5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58CC87E4-1214-D678-3C20-EA09AA7A0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801" y="1825624"/>
            <a:ext cx="7621027" cy="4522623"/>
          </a:xfrm>
        </p:spPr>
      </p:pic>
    </p:spTree>
    <p:extLst>
      <p:ext uri="{BB962C8B-B14F-4D97-AF65-F5344CB8AC3E}">
        <p14:creationId xmlns:p14="http://schemas.microsoft.com/office/powerpoint/2010/main" val="2060371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screen with numbers and letters&#10;&#10;Description automatically generated">
            <a:extLst>
              <a:ext uri="{FF2B5EF4-FFF2-40B4-BE49-F238E27FC236}">
                <a16:creationId xmlns:a16="http://schemas.microsoft.com/office/drawing/2014/main" id="{8CEF5247-84B8-096E-DFBC-C8620A33D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47" y="3438791"/>
            <a:ext cx="9613397" cy="1273775"/>
          </a:xfrm>
          <a:prstGeom prst="rect">
            <a:avLst/>
          </a:prstGeom>
        </p:spPr>
      </p:pic>
      <p:sp>
        <p:nvSpPr>
          <p:cNvPr id="134" name="Right Triangle 13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61E45-89E9-70CF-1420-C3790D14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64" y="685386"/>
            <a:ext cx="8921672" cy="17133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80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Final Test Accuracy </a:t>
            </a:r>
          </a:p>
        </p:txBody>
      </p:sp>
    </p:spTree>
    <p:extLst>
      <p:ext uri="{BB962C8B-B14F-4D97-AF65-F5344CB8AC3E}">
        <p14:creationId xmlns:p14="http://schemas.microsoft.com/office/powerpoint/2010/main" val="147170460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021FF3-42EC-5016-CB36-7484898B9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89D12-61D5-F326-AF06-03B810EFD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Final Test Accuracy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8982DB2-7511-FAB1-7908-E745E2ABA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7" y="664599"/>
            <a:ext cx="52387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23594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2709B-11AE-DFC8-F4B2-AF8C9E8F3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Final Result Test</a:t>
            </a:r>
          </a:p>
        </p:txBody>
      </p:sp>
      <p:pic>
        <p:nvPicPr>
          <p:cNvPr id="7" name="Content Placeholder 6" descr="A close up of a person's face">
            <a:extLst>
              <a:ext uri="{FF2B5EF4-FFF2-40B4-BE49-F238E27FC236}">
                <a16:creationId xmlns:a16="http://schemas.microsoft.com/office/drawing/2014/main" id="{1FB1EF0E-F0BC-7E7C-3EF4-C867BE486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071600"/>
            <a:ext cx="7225748" cy="47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9915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9C912E-9DD6-6E57-9D88-D00D28D7F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Names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34494-F734-2BBD-A110-76673A450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038406" cy="5431536"/>
          </a:xfrm>
        </p:spPr>
        <p:txBody>
          <a:bodyPr anchor="ctr">
            <a:normAutofit fontScale="92500"/>
          </a:bodyPr>
          <a:lstStyle/>
          <a:p>
            <a:pPr marL="571500" indent="-571500" algn="ctr">
              <a:lnSpc>
                <a:spcPct val="200000"/>
              </a:lnSpc>
              <a:buFont typeface="+mj-lt"/>
              <a:buAutoNum type="romanUcPeriod"/>
            </a:pPr>
            <a:r>
              <a:rPr lang="en-US" dirty="0">
                <a:latin typeface="Bell MT" panose="02020503060305020303" pitchFamily="18" charset="0"/>
              </a:rPr>
              <a:t>Ahmed Marwan                  222100171</a:t>
            </a:r>
          </a:p>
          <a:p>
            <a:pPr marL="571500" indent="-571500" algn="ctr">
              <a:lnSpc>
                <a:spcPct val="200000"/>
              </a:lnSpc>
              <a:buFont typeface="+mj-lt"/>
              <a:buAutoNum type="romanUcPeriod"/>
            </a:pPr>
            <a:r>
              <a:rPr lang="en-US" dirty="0">
                <a:latin typeface="Bell MT" panose="02020503060305020303" pitchFamily="18" charset="0"/>
              </a:rPr>
              <a:t>Mohamed Yasser                222101451</a:t>
            </a:r>
          </a:p>
          <a:p>
            <a:pPr marL="571500" indent="-571500" algn="ctr">
              <a:lnSpc>
                <a:spcPct val="200000"/>
              </a:lnSpc>
              <a:buFont typeface="+mj-lt"/>
              <a:buAutoNum type="romanUcPeriod"/>
            </a:pPr>
            <a:r>
              <a:rPr lang="en-US" dirty="0">
                <a:latin typeface="Bell MT" panose="02020503060305020303" pitchFamily="18" charset="0"/>
              </a:rPr>
              <a:t>Shehab Essam                    222100828</a:t>
            </a:r>
          </a:p>
          <a:p>
            <a:pPr marL="571500" indent="-571500" algn="ctr">
              <a:lnSpc>
                <a:spcPct val="200000"/>
              </a:lnSpc>
              <a:buFont typeface="+mj-lt"/>
              <a:buAutoNum type="romanUcPeriod"/>
            </a:pPr>
            <a:r>
              <a:rPr lang="en-US" dirty="0">
                <a:latin typeface="Bell MT" panose="02020503060305020303" pitchFamily="18" charset="0"/>
              </a:rPr>
              <a:t>Wael Ahmed                      222101888</a:t>
            </a:r>
          </a:p>
          <a:p>
            <a:pPr marL="571500" indent="-571500" algn="ctr">
              <a:lnSpc>
                <a:spcPct val="200000"/>
              </a:lnSpc>
              <a:buFont typeface="+mj-lt"/>
              <a:buAutoNum type="romanUcPeriod"/>
            </a:pPr>
            <a:r>
              <a:rPr lang="en-US" dirty="0">
                <a:latin typeface="Bell MT" panose="02020503060305020303" pitchFamily="18" charset="0"/>
              </a:rPr>
              <a:t>Mostafa Karam                  222101620</a:t>
            </a:r>
          </a:p>
        </p:txBody>
      </p:sp>
    </p:spTree>
    <p:extLst>
      <p:ext uri="{BB962C8B-B14F-4D97-AF65-F5344CB8AC3E}">
        <p14:creationId xmlns:p14="http://schemas.microsoft.com/office/powerpoint/2010/main" val="103081902"/>
      </p:ext>
    </p:extLst>
  </p:cSld>
  <p:clrMapOvr>
    <a:masterClrMapping/>
  </p:clrMapOvr>
  <p:transition spd="med">
    <p:pull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B8031-31B8-AF21-5F1C-07DF9F6E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3600860" cy="5431536"/>
          </a:xfrm>
        </p:spPr>
        <p:txBody>
          <a:bodyPr>
            <a:normAutofit/>
          </a:bodyPr>
          <a:lstStyle/>
          <a:p>
            <a:r>
              <a:rPr lang="en-GB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Aptos" panose="020B0004020202020204" pitchFamily="34" charset="0"/>
                <a:cs typeface="Arial" panose="020B0604020202020204" pitchFamily="34" charset="0"/>
              </a:rPr>
              <a:t>Conclusion </a:t>
            </a:r>
            <a:br>
              <a:rPr lang="en-GB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GB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21DBC-3038-5103-B518-F8FF1A888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713232"/>
            <a:ext cx="6640894" cy="5431536"/>
          </a:xfrm>
        </p:spPr>
        <p:txBody>
          <a:bodyPr anchor="ctr">
            <a:normAutofit/>
          </a:bodyPr>
          <a:lstStyle/>
          <a:p>
            <a:pPr marL="0" marR="0">
              <a:lnSpc>
                <a:spcPct val="100000"/>
              </a:lnSpc>
              <a:spcAft>
                <a:spcPts val="800"/>
              </a:spcAft>
            </a:pPr>
            <a:r>
              <a:rPr lang="en-GB" sz="2200" dirty="0">
                <a:effectLst/>
                <a:latin typeface="Bell MT" panose="02020503060305020303" pitchFamily="18" charset="0"/>
                <a:ea typeface="Aptos" panose="020B0004020202020204" pitchFamily="34" charset="0"/>
                <a:cs typeface="Arial" panose="020B0604020202020204" pitchFamily="34" charset="0"/>
              </a:rPr>
              <a:t>The project successfully demonstrates the development of a deep learning-based system for recognizing American Sign Language (ASL) alphabets. By employing a Convolutional Neural Network (CNN) architecture, optimized with techniques like data augmentation and dropout, the model achieved notable accuracy in classifying ASL gestures. </a:t>
            </a:r>
          </a:p>
          <a:p>
            <a:pPr marL="0" marR="0">
              <a:spcAft>
                <a:spcPts val="800"/>
              </a:spcAft>
            </a:pPr>
            <a:r>
              <a:rPr lang="en-GB" sz="2200" dirty="0">
                <a:effectLst/>
                <a:latin typeface="Bell MT" panose="02020503060305020303" pitchFamily="18" charset="0"/>
                <a:ea typeface="Aptos" panose="020B0004020202020204" pitchFamily="34" charset="0"/>
                <a:cs typeface="Arial" panose="020B0604020202020204" pitchFamily="34" charset="0"/>
              </a:rPr>
              <a:t>This innovation enhances communication accessibility for deaf and hard-of-hearing communities. </a:t>
            </a:r>
          </a:p>
          <a:p>
            <a:pPr marL="0" marR="0">
              <a:spcAft>
                <a:spcPts val="800"/>
              </a:spcAft>
            </a:pPr>
            <a:r>
              <a:rPr lang="en-GB" sz="2200" dirty="0">
                <a:effectLst/>
                <a:latin typeface="Bell MT" panose="02020503060305020303" pitchFamily="18" charset="0"/>
                <a:ea typeface="Aptos" panose="020B0004020202020204" pitchFamily="34" charset="0"/>
                <a:cs typeface="Arial" panose="020B0604020202020204" pitchFamily="34" charset="0"/>
              </a:rPr>
              <a:t>Future improvements could include expanding the dataset to dynamic signs And Numbers </a:t>
            </a:r>
          </a:p>
          <a:p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288143608"/>
      </p:ext>
    </p:extLst>
  </p:cSld>
  <p:clrMapOvr>
    <a:masterClrMapping/>
  </p:clrMapOvr>
  <p:transition spd="slow">
    <p:strips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Many question marks on black background">
            <a:extLst>
              <a:ext uri="{FF2B5EF4-FFF2-40B4-BE49-F238E27FC236}">
                <a16:creationId xmlns:a16="http://schemas.microsoft.com/office/drawing/2014/main" id="{5F6A5EFE-E9FA-A722-C699-5CDAF9945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D278C1-1D87-990E-ABDE-16EC36F5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29480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Any Questions </a:t>
            </a:r>
          </a:p>
        </p:txBody>
      </p:sp>
    </p:spTree>
    <p:extLst>
      <p:ext uri="{BB962C8B-B14F-4D97-AF65-F5344CB8AC3E}">
        <p14:creationId xmlns:p14="http://schemas.microsoft.com/office/powerpoint/2010/main" val="3689069162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9C7E0A2C-7C0A-4AAC-B3B0-6C12B2EBA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DDCBB-6CF4-6002-856D-FE50E4346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988127"/>
            <a:ext cx="9144000" cy="2387600"/>
          </a:xfrm>
        </p:spPr>
        <p:txBody>
          <a:bodyPr>
            <a:normAutofit/>
          </a:bodyPr>
          <a:lstStyle/>
          <a:p>
            <a:r>
              <a:rPr lang="en-US" sz="6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Thanks For Your Attention 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80391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B1CA4-82D8-68DE-952F-7C5B7AB1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Table of Contents </a:t>
            </a:r>
            <a:endParaRPr lang="en-GB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3AA18-C9D6-85E5-38CD-2055624AD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938" y="2930234"/>
            <a:ext cx="4368602" cy="3530654"/>
          </a:xfrm>
        </p:spPr>
        <p:txBody>
          <a:bodyPr>
            <a:normAutofit/>
          </a:bodyPr>
          <a:lstStyle/>
          <a:p>
            <a:pPr marL="342900" marR="0" lvl="0" indent="-342900" rtl="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2200" dirty="0">
                <a:effectLst/>
                <a:latin typeface="Bell MT" panose="02020503060305020303" pitchFamily="18" charset="0"/>
                <a:ea typeface="Aptos" panose="020B0004020202020204" pitchFamily="34" charset="0"/>
                <a:cs typeface="Arial" panose="020B0604020202020204" pitchFamily="34" charset="0"/>
              </a:rPr>
              <a:t>Introduction </a:t>
            </a:r>
          </a:p>
          <a:p>
            <a:pPr marL="342900" marR="0" lvl="0" indent="-342900" rtl="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2200" dirty="0">
                <a:latin typeface="Bell MT" panose="02020503060305020303" pitchFamily="18" charset="0"/>
                <a:ea typeface="Aptos" panose="020B0004020202020204" pitchFamily="34" charset="0"/>
                <a:cs typeface="Arial" panose="020B0604020202020204" pitchFamily="34" charset="0"/>
              </a:rPr>
              <a:t>System Design</a:t>
            </a:r>
            <a:endParaRPr lang="en-GB" sz="2200" dirty="0">
              <a:effectLst/>
              <a:latin typeface="Bell MT" panose="02020503060305020303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2200" dirty="0">
                <a:effectLst/>
                <a:latin typeface="Bell MT" panose="02020503060305020303" pitchFamily="18" charset="0"/>
                <a:ea typeface="Aptos" panose="020B0004020202020204" pitchFamily="34" charset="0"/>
                <a:cs typeface="Arial" panose="020B0604020202020204" pitchFamily="34" charset="0"/>
              </a:rPr>
              <a:t>Model Architecture</a:t>
            </a:r>
          </a:p>
          <a:p>
            <a:pPr marL="342900" marR="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2200" dirty="0">
                <a:effectLst/>
                <a:latin typeface="Bell MT" panose="02020503060305020303" pitchFamily="18" charset="0"/>
                <a:ea typeface="Aptos" panose="020B0004020202020204" pitchFamily="34" charset="0"/>
                <a:cs typeface="Arial" panose="020B0604020202020204" pitchFamily="34" charset="0"/>
              </a:rPr>
              <a:t>Results </a:t>
            </a:r>
          </a:p>
          <a:p>
            <a:pPr marL="342900" marR="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200" dirty="0">
                <a:effectLst/>
                <a:latin typeface="Bell MT" panose="02020503060305020303" pitchFamily="18" charset="0"/>
                <a:ea typeface="Aptos" panose="020B0004020202020204" pitchFamily="34" charset="0"/>
                <a:cs typeface="Arial" panose="020B0604020202020204" pitchFamily="34" charset="0"/>
              </a:rPr>
              <a:t>Conclusion </a:t>
            </a:r>
          </a:p>
          <a:p>
            <a:endParaRPr lang="en-GB" sz="2200" dirty="0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4BFB49DB-B18C-61EA-8AC4-807B8343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48" r="6561"/>
          <a:stretch/>
        </p:blipFill>
        <p:spPr>
          <a:xfrm>
            <a:off x="5400918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00432447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541618-26EA-0CA7-A6F8-FC197E3E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92" y="1041399"/>
            <a:ext cx="4368602" cy="1198797"/>
          </a:xfrm>
        </p:spPr>
        <p:txBody>
          <a:bodyPr anchor="b">
            <a:normAutofit/>
          </a:bodyPr>
          <a:lstStyle/>
          <a:p>
            <a:r>
              <a:rPr lang="en-GB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Aptos" panose="020B0004020202020204" pitchFamily="34" charset="0"/>
                <a:cs typeface="Arial" panose="020B0604020202020204" pitchFamily="34" charset="0"/>
              </a:rPr>
              <a:t>Introduction</a:t>
            </a:r>
            <a:endParaRPr lang="en-GB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4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hand making a gesture">
            <a:extLst>
              <a:ext uri="{FF2B5EF4-FFF2-40B4-BE49-F238E27FC236}">
                <a16:creationId xmlns:a16="http://schemas.microsoft.com/office/drawing/2014/main" id="{19EB0B8F-CCA3-35A8-384C-E26B70DCA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183" r="-1" b="26268"/>
          <a:stretch/>
        </p:blipFill>
        <p:spPr>
          <a:xfrm>
            <a:off x="6901389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C4B6FF3-298B-6C7F-BB1C-664A08DDC9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7692" y="2952080"/>
            <a:ext cx="6593697" cy="2078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Language is vital for communication, with ASL serving as a key medium for the deaf and hard-of-hearing. However, barriers like limited interpreters and complex manual translation hinder accessibility. </a:t>
            </a:r>
            <a:endParaRPr lang="en-US" altLang="en-US" sz="22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143970"/>
      </p:ext>
    </p:extLst>
  </p:cSld>
  <p:clrMapOvr>
    <a:masterClrMapping/>
  </p:clrMapOvr>
  <p:transition spd="slow">
    <p:strips dir="r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206A6D-122D-608E-6E57-88B2012A4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3A6EBDE-96AC-04CC-457F-9521FC53D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2F0C8-0EE4-F93D-75D2-719FF8F21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92" y="1041399"/>
            <a:ext cx="4368602" cy="1198797"/>
          </a:xfrm>
        </p:spPr>
        <p:txBody>
          <a:bodyPr anchor="b">
            <a:normAutofit/>
          </a:bodyPr>
          <a:lstStyle/>
          <a:p>
            <a:r>
              <a:rPr lang="en-GB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Aptos" panose="020B0004020202020204" pitchFamily="34" charset="0"/>
                <a:cs typeface="Arial" panose="020B0604020202020204" pitchFamily="34" charset="0"/>
              </a:rPr>
              <a:t>Introduction</a:t>
            </a:r>
            <a:endParaRPr lang="en-GB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45" name="sketchy line">
            <a:extLst>
              <a:ext uri="{FF2B5EF4-FFF2-40B4-BE49-F238E27FC236}">
                <a16:creationId xmlns:a16="http://schemas.microsoft.com/office/drawing/2014/main" id="{F4F9DD48-1F43-F2D3-4F06-DBD681C53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hand making a gesture">
            <a:extLst>
              <a:ext uri="{FF2B5EF4-FFF2-40B4-BE49-F238E27FC236}">
                <a16:creationId xmlns:a16="http://schemas.microsoft.com/office/drawing/2014/main" id="{6B4A97D0-9B9C-9ABD-6103-2794A10B5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183" r="-1" b="26268"/>
          <a:stretch/>
        </p:blipFill>
        <p:spPr>
          <a:xfrm>
            <a:off x="6901389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28EEDDE-68DF-A669-5FF5-CA61DD3E8F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7692" y="3002072"/>
            <a:ext cx="6593697" cy="3094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</a:rPr>
              <a:t>This project proposes a deep learning-based system using CNNs to recognize ASL alphabet gestures, translating them into characters for real-time communication on edge devices. By combining advanced AI techniques with optimized hardware integration,</a:t>
            </a:r>
            <a:endParaRPr lang="en-US" altLang="en-US" sz="22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31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1C74B-2A9E-54D5-77DE-A4BBFCB2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065" y="330739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6000" dirty="0">
                <a:latin typeface="Bell MT" panose="02020503060305020303" pitchFamily="18" charset="0"/>
              </a:rPr>
              <a:t>System Design</a:t>
            </a:r>
            <a:endParaRPr lang="en-GB" sz="6000" dirty="0">
              <a:latin typeface="Bell MT" panose="0202050306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957B3-83F2-045F-56D0-C31AC5CEA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521" y="2532994"/>
            <a:ext cx="5607467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200" dirty="0">
                <a:latin typeface="Bell MT" panose="02020503060305020303" pitchFamily="18" charset="0"/>
              </a:rPr>
              <a:t>The system is structured to ensure accurate ASL alphabet recognition, leveraging both software and hardware components for efficiency and accessibility. It consists of the following key elements:</a:t>
            </a:r>
          </a:p>
          <a:p>
            <a:r>
              <a:rPr lang="en-GB" sz="2200" dirty="0">
                <a:latin typeface="Bell MT" panose="02020503060305020303" pitchFamily="18" charset="0"/>
              </a:rPr>
              <a:t>1. Dataset and Preprocessing</a:t>
            </a:r>
          </a:p>
          <a:p>
            <a:r>
              <a:rPr lang="en-GB" sz="2200" dirty="0">
                <a:latin typeface="Bell MT" panose="02020503060305020303" pitchFamily="18" charset="0"/>
              </a:rPr>
              <a:t>2. Model Architecture</a:t>
            </a:r>
          </a:p>
          <a:p>
            <a:r>
              <a:rPr lang="en-GB" sz="2200" dirty="0">
                <a:latin typeface="Bell MT" panose="02020503060305020303" pitchFamily="18" charset="0"/>
              </a:rPr>
              <a:t>3. Hardware Components</a:t>
            </a:r>
          </a:p>
          <a:p>
            <a:r>
              <a:rPr lang="en-GB" sz="2200" dirty="0">
                <a:latin typeface="Bell MT" panose="02020503060305020303" pitchFamily="18" charset="0"/>
              </a:rPr>
              <a:t>4. Software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3A9C2-D1BB-844C-A2FC-22FEC1D4AD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50" r="41694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85846"/>
      </p:ext>
    </p:extLst>
  </p:cSld>
  <p:clrMapOvr>
    <a:masterClrMapping/>
  </p:clrMapOvr>
  <p:transition spd="med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A6198A-5854-508E-8205-BEEEFA72B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84" y="348449"/>
            <a:ext cx="4667643" cy="1956841"/>
          </a:xfrm>
        </p:spPr>
        <p:txBody>
          <a:bodyPr anchor="b">
            <a:normAutofit/>
          </a:bodyPr>
          <a:lstStyle/>
          <a:p>
            <a:r>
              <a:rPr lang="en-GB" sz="5400" dirty="0">
                <a:latin typeface="Bell MT" panose="02020503060305020303" pitchFamily="18" charset="0"/>
              </a:rPr>
              <a:t>Dataset and Preprocessing</a:t>
            </a:r>
            <a:endParaRPr lang="en-GB" sz="5400" dirty="0"/>
          </a:p>
        </p:txBody>
      </p:sp>
      <p:sp>
        <p:nvSpPr>
          <p:cNvPr id="4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156C5-719B-E4D1-4D70-F264D9354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40" y="3286008"/>
            <a:ext cx="5918374" cy="2245122"/>
          </a:xfrm>
        </p:spPr>
        <p:txBody>
          <a:bodyPr>
            <a:normAutofit/>
          </a:bodyPr>
          <a:lstStyle/>
          <a:p>
            <a:r>
              <a:rPr lang="en-GB" sz="2200" dirty="0">
                <a:latin typeface="Bell MT" panose="02020503060305020303" pitchFamily="18" charset="0"/>
              </a:rPr>
              <a:t>Dataset Organization: ASL gesture images are stored in </a:t>
            </a:r>
            <a:r>
              <a:rPr lang="en-GB" sz="2200" dirty="0" err="1">
                <a:latin typeface="Bell MT" panose="02020503060305020303" pitchFamily="18" charset="0"/>
              </a:rPr>
              <a:t>labeled</a:t>
            </a:r>
            <a:r>
              <a:rPr lang="en-GB" sz="2200" dirty="0">
                <a:latin typeface="Bell MT" panose="02020503060305020303" pitchFamily="18" charset="0"/>
              </a:rPr>
              <a:t> folders corresponding to alphabet letters (A–Z)</a:t>
            </a:r>
            <a:r>
              <a:rPr lang="ar-EG" sz="2200" dirty="0">
                <a:latin typeface="Bell MT" panose="02020503060305020303" pitchFamily="18" charset="0"/>
              </a:rPr>
              <a:t> </a:t>
            </a:r>
            <a:r>
              <a:rPr lang="en-US" sz="2200" dirty="0">
                <a:latin typeface="Bell MT" panose="02020503060305020303" pitchFamily="18" charset="0"/>
              </a:rPr>
              <a:t>Except (J&amp;Z)</a:t>
            </a:r>
            <a:endParaRPr lang="en-GB" sz="2200" dirty="0">
              <a:latin typeface="Bell MT" panose="02020503060305020303" pitchFamily="18" charset="0"/>
            </a:endParaRPr>
          </a:p>
          <a:p>
            <a:r>
              <a:rPr lang="en-GB" sz="2200" dirty="0">
                <a:latin typeface="Bell MT" panose="02020503060305020303" pitchFamily="18" charset="0"/>
              </a:rPr>
              <a:t>Data Splitting: The dataset is divided into training (70%), validation (15%), and testing (15%) subsets to ensure balanced evaluation.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15285BAC-D113-319F-C224-543F8EA86A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72" r="26738"/>
          <a:stretch/>
        </p:blipFill>
        <p:spPr>
          <a:xfrm>
            <a:off x="6432331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29024166"/>
      </p:ext>
    </p:extLst>
  </p:cSld>
  <p:clrMapOvr>
    <a:masterClrMapping/>
  </p:clrMapOvr>
  <p:transition spd="slow"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25B14A-5055-BFED-798A-086BB3F3F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an of a human brain in a neurology clinic">
            <a:extLst>
              <a:ext uri="{FF2B5EF4-FFF2-40B4-BE49-F238E27FC236}">
                <a16:creationId xmlns:a16="http://schemas.microsoft.com/office/drawing/2014/main" id="{903B4833-6FDA-D7BB-F296-A0229EE8E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8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71796-4A47-F8F9-DCBC-C2EFB9B4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36" y="343601"/>
            <a:ext cx="4631278" cy="1833446"/>
          </a:xfrm>
        </p:spPr>
        <p:txBody>
          <a:bodyPr anchor="ctr">
            <a:normAutofit/>
          </a:bodyPr>
          <a:lstStyle/>
          <a:p>
            <a:r>
              <a:rPr lang="en-GB" sz="5400" dirty="0">
                <a:latin typeface="Bell MT" panose="02020503060305020303" pitchFamily="18" charset="0"/>
              </a:rPr>
              <a:t>Dataset and Preprocessing</a:t>
            </a:r>
            <a:endParaRPr lang="en-GB" sz="5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F55A3-4FAB-84DA-2DFC-9353E6CE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799" y="2459887"/>
            <a:ext cx="5321703" cy="3402363"/>
          </a:xfrm>
        </p:spPr>
        <p:txBody>
          <a:bodyPr anchor="t">
            <a:normAutofit/>
          </a:bodyPr>
          <a:lstStyle/>
          <a:p>
            <a:r>
              <a:rPr lang="en-GB" sz="2200" dirty="0">
                <a:latin typeface="Bell MT" panose="02020503060305020303" pitchFamily="18" charset="0"/>
              </a:rPr>
              <a:t>Image Preprocessing: Images are rescaled to a [0, 1] pixel range for normalization, and one-hot encoding is applied to labels for classification compatibility.</a:t>
            </a:r>
          </a:p>
          <a:p>
            <a:r>
              <a:rPr lang="en-GB" sz="2200" dirty="0">
                <a:latin typeface="Bell MT" panose="02020503060305020303" pitchFamily="18" charset="0"/>
              </a:rPr>
              <a:t>Data Augmentation: Techniques like rotation, flipping, and zooming are used to enrich the dataset and improve model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185616257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BD5AD-059C-16C3-C60C-D1048B295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7B1F1-C140-34AE-97DE-9A400F75F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8" y="653717"/>
            <a:ext cx="5001343" cy="1599878"/>
          </a:xfrm>
        </p:spPr>
        <p:txBody>
          <a:bodyPr anchor="b">
            <a:noAutofit/>
          </a:bodyPr>
          <a:lstStyle/>
          <a:p>
            <a:r>
              <a:rPr lang="en-GB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Aptos" panose="020B0004020202020204" pitchFamily="34" charset="0"/>
                <a:cs typeface="Arial" panose="020B0604020202020204" pitchFamily="34" charset="0"/>
              </a:rPr>
              <a:t>Model Architecture</a:t>
            </a:r>
            <a:endParaRPr lang="en-GB" sz="5400" dirty="0">
              <a:latin typeface="Bell MT" panose="02020503060305020303" pitchFamily="18" charset="0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BF6D6-D755-2993-DA76-511D6E80F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67" y="2907311"/>
            <a:ext cx="6878775" cy="36120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200" dirty="0">
                <a:latin typeface="Bell MT" panose="02020503060305020303" pitchFamily="18" charset="0"/>
              </a:rPr>
              <a:t>The ASL recognition model is built on a Convolutional Neural Network (CNN), chosen for its effectiveness in image classification. Key components include:</a:t>
            </a:r>
          </a:p>
          <a:p>
            <a:pPr>
              <a:lnSpc>
                <a:spcPct val="100000"/>
              </a:lnSpc>
            </a:pPr>
            <a:r>
              <a:rPr lang="en-GB" sz="2200" dirty="0">
                <a:latin typeface="Bell MT" panose="02020503060305020303" pitchFamily="18" charset="0"/>
              </a:rPr>
              <a:t>Input Layer: Processes resized and normalized hand gesture images.</a:t>
            </a:r>
          </a:p>
          <a:p>
            <a:pPr>
              <a:lnSpc>
                <a:spcPct val="100000"/>
              </a:lnSpc>
            </a:pPr>
            <a:r>
              <a:rPr lang="en-GB" sz="2200" dirty="0">
                <a:latin typeface="Bell MT" panose="02020503060305020303" pitchFamily="18" charset="0"/>
              </a:rPr>
              <a:t>Convolutional Layers: Extract spatial features using filters.</a:t>
            </a:r>
          </a:p>
          <a:p>
            <a:pPr>
              <a:lnSpc>
                <a:spcPct val="100000"/>
              </a:lnSpc>
            </a:pPr>
            <a:r>
              <a:rPr lang="en-GB" sz="2200" dirty="0">
                <a:latin typeface="Bell MT" panose="02020503060305020303" pitchFamily="18" charset="0"/>
              </a:rPr>
              <a:t>Pooling Layers: Reduce feature dimensions to prevent overfitting and improve efficiency.</a:t>
            </a:r>
          </a:p>
        </p:txBody>
      </p:sp>
      <p:pic>
        <p:nvPicPr>
          <p:cNvPr id="5" name="Picture 4" descr="3D design of a city in white">
            <a:extLst>
              <a:ext uri="{FF2B5EF4-FFF2-40B4-BE49-F238E27FC236}">
                <a16:creationId xmlns:a16="http://schemas.microsoft.com/office/drawing/2014/main" id="{8A8DF448-F9B5-367E-C22A-89EF16F6FB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32" r="23145" b="-1"/>
          <a:stretch/>
        </p:blipFill>
        <p:spPr>
          <a:xfrm>
            <a:off x="7407188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219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563</Words>
  <Application>Microsoft Office PowerPoint</Application>
  <PresentationFormat>Widescreen</PresentationFormat>
  <Paragraphs>59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Aptos</vt:lpstr>
      <vt:lpstr>Aptos Display</vt:lpstr>
      <vt:lpstr>Arial</vt:lpstr>
      <vt:lpstr>Bell MT</vt:lpstr>
      <vt:lpstr>Calibri</vt:lpstr>
      <vt:lpstr>Calibri Light</vt:lpstr>
      <vt:lpstr>Symbol</vt:lpstr>
      <vt:lpstr>Office Theme</vt:lpstr>
      <vt:lpstr>1_Office Theme</vt:lpstr>
      <vt:lpstr>Sign Language Gestures Recognition </vt:lpstr>
      <vt:lpstr>Names</vt:lpstr>
      <vt:lpstr>Table of Contents </vt:lpstr>
      <vt:lpstr>Introduction</vt:lpstr>
      <vt:lpstr>Introduction</vt:lpstr>
      <vt:lpstr>System Design</vt:lpstr>
      <vt:lpstr>Dataset and Preprocessing</vt:lpstr>
      <vt:lpstr>Dataset and Preprocessing</vt:lpstr>
      <vt:lpstr>Model Architecture</vt:lpstr>
      <vt:lpstr>Model Architecture</vt:lpstr>
      <vt:lpstr>Model Architecture</vt:lpstr>
      <vt:lpstr>Hardware Components</vt:lpstr>
      <vt:lpstr>Software Components</vt:lpstr>
      <vt:lpstr>Results  </vt:lpstr>
      <vt:lpstr>Confusion Matrix </vt:lpstr>
      <vt:lpstr>Training Loss and Metrics </vt:lpstr>
      <vt:lpstr>Final Test Accuracy </vt:lpstr>
      <vt:lpstr>Final Test Accuracy </vt:lpstr>
      <vt:lpstr>Final Result Test</vt:lpstr>
      <vt:lpstr>Conclusion  </vt:lpstr>
      <vt:lpstr>Any Questions </vt:lpstr>
      <vt:lpstr>Thanks For Your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Marwan</dc:creator>
  <cp:lastModifiedBy>Ahmed Marwan</cp:lastModifiedBy>
  <cp:revision>10</cp:revision>
  <dcterms:created xsi:type="dcterms:W3CDTF">2025-01-04T18:32:29Z</dcterms:created>
  <dcterms:modified xsi:type="dcterms:W3CDTF">2025-01-07T21:22:05Z</dcterms:modified>
</cp:coreProperties>
</file>